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Playfair Display"/>
      <p:regular r:id="rId42"/>
      <p:bold r:id="rId43"/>
      <p:italic r:id="rId44"/>
      <p:boldItalic r:id="rId45"/>
    </p:embeddedFont>
    <p:embeddedFont>
      <p:font typeface="Nunito"/>
      <p:regular r:id="rId46"/>
      <p:bold r:id="rId47"/>
      <p:italic r:id="rId48"/>
      <p:boldItalic r:id="rId49"/>
    </p:embeddedFont>
    <p:embeddedFont>
      <p:font typeface="Montserrat"/>
      <p:regular r:id="rId50"/>
      <p:bold r:id="rId51"/>
      <p:italic r:id="rId52"/>
      <p:boldItalic r:id="rId53"/>
    </p:embeddedFont>
    <p:embeddedFont>
      <p:font typeface="Oswald"/>
      <p:regular r:id="rId54"/>
      <p:bold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PlayfairDisplay-regular.fntdata"/><Relationship Id="rId41" Type="http://schemas.openxmlformats.org/officeDocument/2006/relationships/slide" Target="slides/slide36.xml"/><Relationship Id="rId44" Type="http://schemas.openxmlformats.org/officeDocument/2006/relationships/font" Target="fonts/PlayfairDisplay-italic.fntdata"/><Relationship Id="rId43" Type="http://schemas.openxmlformats.org/officeDocument/2006/relationships/font" Target="fonts/PlayfairDisplay-bold.fntdata"/><Relationship Id="rId46" Type="http://schemas.openxmlformats.org/officeDocument/2006/relationships/font" Target="fonts/Nunito-regular.fntdata"/><Relationship Id="rId45" Type="http://schemas.openxmlformats.org/officeDocument/2006/relationships/font" Target="fonts/PlayfairDispl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Nunito-italic.fntdata"/><Relationship Id="rId47" Type="http://schemas.openxmlformats.org/officeDocument/2006/relationships/font" Target="fonts/Nunito-bold.fntdata"/><Relationship Id="rId49"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bold.fntdata"/><Relationship Id="rId50" Type="http://schemas.openxmlformats.org/officeDocument/2006/relationships/font" Target="fonts/Montserrat-regular.fntdata"/><Relationship Id="rId53" Type="http://schemas.openxmlformats.org/officeDocument/2006/relationships/font" Target="fonts/Montserrat-boldItalic.fntdata"/><Relationship Id="rId52" Type="http://schemas.openxmlformats.org/officeDocument/2006/relationships/font" Target="fonts/Montserrat-italic.fntdata"/><Relationship Id="rId11" Type="http://schemas.openxmlformats.org/officeDocument/2006/relationships/slide" Target="slides/slide6.xml"/><Relationship Id="rId55" Type="http://schemas.openxmlformats.org/officeDocument/2006/relationships/font" Target="fonts/Oswald-bold.fntdata"/><Relationship Id="rId10" Type="http://schemas.openxmlformats.org/officeDocument/2006/relationships/slide" Target="slides/slide5.xml"/><Relationship Id="rId54" Type="http://schemas.openxmlformats.org/officeDocument/2006/relationships/font" Target="fonts/Oswald-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1fbd3d27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1fbd3d27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1fbd3d275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1fbd3d275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1fbd3d275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1fbd3d275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1fbd3d275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1fbd3d275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1fbd3d275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1fbd3d275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71fbd3d275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1fbd3d275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1fbd3d275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1fbd3d275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71fbd3d275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1fbd3d275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71fbd3d275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1fbd3d275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71fbd3d275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1fbd3d275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71fbd3d208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1fbd3d208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71fbd3d275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1fbd3d275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71fbd3d275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1fbd3d275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71fbd3d275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71fbd3d275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71fbd3d275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1fbd3d275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71fbd3d275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71fbd3d275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71fbd3d275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71fbd3d275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71fbd3d275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1fbd3d275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71fbd3d275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71fbd3d275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1fbd3d275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1fbd3d275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1fbd3d275_1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1fbd3d275_1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1fbd3d208_0_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1fbd3d208_0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71fbd3d275_1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1fbd3d275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71fbd3d275_1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71fbd3d275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71fbd3d275_1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71fbd3d275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71fbd3d275_1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71fbd3d275_1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71fd9cce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71fd9cce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71fd9cce6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71fd9cce6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71fd9cce6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71fd9cce6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Thank you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1fbd3d208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1fbd3d208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1fbd3d208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1fbd3d208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1fbd3d208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1fbd3d208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1fbd3d208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1fbd3d208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1fbd3d208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1fbd3d208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1fbd3d208_0_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1fbd3d208_0_6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ru"/>
              <a:t>Chapter 5</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ru" sz="3000">
                <a:latin typeface="Comic Sans MS"/>
                <a:ea typeface="Comic Sans MS"/>
                <a:cs typeface="Comic Sans MS"/>
                <a:sym typeface="Comic Sans MS"/>
              </a:rPr>
              <a:t>DEFINING</a:t>
            </a:r>
            <a:endParaRPr b="1" sz="3000">
              <a:latin typeface="Comic Sans MS"/>
              <a:ea typeface="Comic Sans MS"/>
              <a:cs typeface="Comic Sans MS"/>
              <a:sym typeface="Comic Sans MS"/>
            </a:endParaRPr>
          </a:p>
        </p:txBody>
      </p:sp>
      <p:sp>
        <p:nvSpPr>
          <p:cNvPr id="60" name="Google Shape;60;p13"/>
          <p:cNvSpPr txBox="1"/>
          <p:nvPr/>
        </p:nvSpPr>
        <p:spPr>
          <a:xfrm>
            <a:off x="3585625" y="2766700"/>
            <a:ext cx="73365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Good definition should include the</a:t>
            </a:r>
            <a:r>
              <a:rPr lang="ru">
                <a:solidFill>
                  <a:srgbClr val="FF0000"/>
                </a:solidFill>
              </a:rPr>
              <a:t> general classification</a:t>
            </a:r>
            <a:r>
              <a:rPr lang="ru"/>
              <a:t> of a term </a:t>
            </a:r>
            <a:endParaRPr/>
          </a:p>
          <a:p>
            <a:pPr indent="457200" lvl="0" marL="3200400" rtl="0" algn="l">
              <a:spcBef>
                <a:spcPts val="1600"/>
              </a:spcBef>
              <a:spcAft>
                <a:spcPts val="0"/>
              </a:spcAft>
              <a:buNone/>
            </a:pPr>
            <a:r>
              <a:rPr lang="ru" sz="3000"/>
              <a:t>+</a:t>
            </a:r>
            <a:endParaRPr sz="3000"/>
          </a:p>
          <a:p>
            <a:pPr indent="0" lvl="0" marL="0" rtl="0" algn="l">
              <a:spcBef>
                <a:spcPts val="1600"/>
              </a:spcBef>
              <a:spcAft>
                <a:spcPts val="0"/>
              </a:spcAft>
              <a:buNone/>
            </a:pPr>
            <a:r>
              <a:rPr lang="ru"/>
              <a:t>the </a:t>
            </a:r>
            <a:r>
              <a:rPr lang="ru">
                <a:solidFill>
                  <a:srgbClr val="0000FF"/>
                </a:solidFill>
              </a:rPr>
              <a:t>specific characteristics</a:t>
            </a:r>
            <a:r>
              <a:rPr lang="ru"/>
              <a:t> that differentiate the term from other members of its class.</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Defining</a:t>
            </a:r>
            <a:endParaRPr/>
          </a:p>
        </p:txBody>
      </p:sp>
      <p:sp>
        <p:nvSpPr>
          <p:cNvPr id="121" name="Google Shape;121;p23"/>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Example</a:t>
            </a:r>
            <a:endParaRPr/>
          </a:p>
          <a:p>
            <a:pPr indent="0" lvl="0" marL="0" rtl="0" algn="l">
              <a:spcBef>
                <a:spcPts val="1600"/>
              </a:spcBef>
              <a:spcAft>
                <a:spcPts val="1600"/>
              </a:spcAft>
              <a:buNone/>
            </a:pPr>
            <a:r>
              <a:rPr lang="ru"/>
              <a:t>Chemical energy is potential energy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Defining</a:t>
            </a:r>
            <a:endParaRPr/>
          </a:p>
        </p:txBody>
      </p:sp>
      <p:sp>
        <p:nvSpPr>
          <p:cNvPr id="127" name="Google Shape;127;p2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Example</a:t>
            </a:r>
            <a:endParaRPr/>
          </a:p>
          <a:p>
            <a:pPr indent="0" lvl="0" marL="0" rtl="0" algn="l">
              <a:spcBef>
                <a:spcPts val="1600"/>
              </a:spcBef>
              <a:spcAft>
                <a:spcPts val="1600"/>
              </a:spcAft>
              <a:buNone/>
            </a:pPr>
            <a:r>
              <a:rPr lang="ru"/>
              <a:t>Chemical energy is potential energy </a:t>
            </a:r>
            <a:r>
              <a:rPr lang="ru">
                <a:solidFill>
                  <a:srgbClr val="FF0000"/>
                </a:solidFill>
              </a:rPr>
              <a:t>( general classification)</a:t>
            </a:r>
            <a:r>
              <a:rPr lang="ru">
                <a:solidFill>
                  <a:srgbClr val="000000"/>
                </a:solidFill>
              </a:rPr>
              <a:t>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Defining</a:t>
            </a:r>
            <a:endParaRPr/>
          </a:p>
        </p:txBody>
      </p:sp>
      <p:sp>
        <p:nvSpPr>
          <p:cNvPr id="133" name="Google Shape;133;p2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Example</a:t>
            </a:r>
            <a:endParaRPr/>
          </a:p>
          <a:p>
            <a:pPr indent="0" lvl="0" marL="0" rtl="0" algn="l">
              <a:spcBef>
                <a:spcPts val="1600"/>
              </a:spcBef>
              <a:spcAft>
                <a:spcPts val="1600"/>
              </a:spcAft>
              <a:buNone/>
            </a:pPr>
            <a:r>
              <a:rPr lang="ru"/>
              <a:t>Chemical energy is potential energy </a:t>
            </a:r>
            <a:r>
              <a:rPr lang="ru">
                <a:solidFill>
                  <a:srgbClr val="FF0000"/>
                </a:solidFill>
              </a:rPr>
              <a:t>( general classification)</a:t>
            </a:r>
            <a:r>
              <a:rPr lang="ru">
                <a:solidFill>
                  <a:srgbClr val="000000"/>
                </a:solidFill>
              </a:rPr>
              <a:t> that is stored in gasoline, food, and oil. </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Defining</a:t>
            </a:r>
            <a:endParaRPr/>
          </a:p>
        </p:txBody>
      </p:sp>
      <p:sp>
        <p:nvSpPr>
          <p:cNvPr id="139" name="Google Shape;139;p26"/>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Example</a:t>
            </a:r>
            <a:endParaRPr/>
          </a:p>
          <a:p>
            <a:pPr indent="0" lvl="0" marL="0" rtl="0" algn="l">
              <a:spcBef>
                <a:spcPts val="1600"/>
              </a:spcBef>
              <a:spcAft>
                <a:spcPts val="1600"/>
              </a:spcAft>
              <a:buNone/>
            </a:pPr>
            <a:r>
              <a:rPr lang="ru"/>
              <a:t>Chemical energy is potential energy </a:t>
            </a:r>
            <a:r>
              <a:rPr lang="ru">
                <a:solidFill>
                  <a:srgbClr val="FF0000"/>
                </a:solidFill>
              </a:rPr>
              <a:t>( general classification)</a:t>
            </a:r>
            <a:r>
              <a:rPr lang="ru">
                <a:solidFill>
                  <a:srgbClr val="000000"/>
                </a:solidFill>
              </a:rPr>
              <a:t> that is stored in gasoline, food, and oil. (</a:t>
            </a:r>
            <a:r>
              <a:rPr lang="ru">
                <a:solidFill>
                  <a:srgbClr val="0000FF"/>
                </a:solidFill>
              </a:rPr>
              <a:t>specific characteristic)</a:t>
            </a:r>
            <a:endParaRPr>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Defining</a:t>
            </a:r>
            <a:endParaRPr/>
          </a:p>
        </p:txBody>
      </p:sp>
      <p:sp>
        <p:nvSpPr>
          <p:cNvPr id="145" name="Google Shape;145;p2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Example</a:t>
            </a:r>
            <a:endParaRPr/>
          </a:p>
          <a:p>
            <a:pPr indent="0" lvl="0" marL="0" rtl="0" algn="l">
              <a:spcBef>
                <a:spcPts val="1600"/>
              </a:spcBef>
              <a:spcAft>
                <a:spcPts val="0"/>
              </a:spcAft>
              <a:buNone/>
            </a:pPr>
            <a:r>
              <a:rPr lang="ru"/>
              <a:t>Chemical energy is potential energy </a:t>
            </a:r>
            <a:r>
              <a:rPr lang="ru">
                <a:solidFill>
                  <a:srgbClr val="FF0000"/>
                </a:solidFill>
              </a:rPr>
              <a:t>( general classification)</a:t>
            </a:r>
            <a:r>
              <a:rPr lang="ru">
                <a:solidFill>
                  <a:srgbClr val="000000"/>
                </a:solidFill>
              </a:rPr>
              <a:t> that is stored in gasoline, food, and oil. (</a:t>
            </a:r>
            <a:r>
              <a:rPr lang="ru">
                <a:solidFill>
                  <a:srgbClr val="0000FF"/>
                </a:solidFill>
              </a:rPr>
              <a:t>specific characteristic)</a:t>
            </a:r>
            <a:endParaRPr>
              <a:solidFill>
                <a:srgbClr val="0000FF"/>
              </a:solidFill>
            </a:endParaRPr>
          </a:p>
          <a:p>
            <a:pPr indent="0" lvl="0" marL="0" rtl="0" algn="l">
              <a:spcBef>
                <a:spcPts val="1600"/>
              </a:spcBef>
              <a:spcAft>
                <a:spcPts val="0"/>
              </a:spcAft>
              <a:buNone/>
            </a:pPr>
            <a:r>
              <a:t/>
            </a:r>
            <a:endParaRPr>
              <a:solidFill>
                <a:srgbClr val="0000FF"/>
              </a:solidFill>
            </a:endParaRPr>
          </a:p>
          <a:p>
            <a:pPr indent="0" lvl="0" marL="0" rtl="0" algn="l">
              <a:spcBef>
                <a:spcPts val="1600"/>
              </a:spcBef>
              <a:spcAft>
                <a:spcPts val="1600"/>
              </a:spcAft>
              <a:buNone/>
            </a:pPr>
            <a:r>
              <a:rPr lang="ru">
                <a:solidFill>
                  <a:srgbClr val="000000"/>
                </a:solidFill>
              </a:rPr>
              <a:t>Sometimes, the characteristics appear as a </a:t>
            </a:r>
            <a:r>
              <a:rPr lang="ru" u="sng">
                <a:solidFill>
                  <a:srgbClr val="000000"/>
                </a:solidFill>
              </a:rPr>
              <a:t>relative clause </a:t>
            </a:r>
            <a:r>
              <a:rPr lang="ru">
                <a:solidFill>
                  <a:srgbClr val="000000"/>
                </a:solidFill>
              </a:rPr>
              <a:t>beginning with </a:t>
            </a:r>
            <a:r>
              <a:rPr i="1" lang="ru">
                <a:solidFill>
                  <a:srgbClr val="000000"/>
                </a:solidFill>
              </a:rPr>
              <a:t>which, that, who, or where.</a:t>
            </a:r>
            <a:endParaRPr i="1">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Try to come up with examples for the following words:</a:t>
            </a:r>
            <a:endParaRPr/>
          </a:p>
        </p:txBody>
      </p:sp>
      <p:sp>
        <p:nvSpPr>
          <p:cNvPr id="151" name="Google Shape;151;p28"/>
          <p:cNvSpPr txBox="1"/>
          <p:nvPr>
            <p:ph idx="1" type="body"/>
          </p:nvPr>
        </p:nvSpPr>
        <p:spPr>
          <a:xfrm>
            <a:off x="311700" y="1234050"/>
            <a:ext cx="3999900" cy="3798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ru" sz="1800">
                <a:highlight>
                  <a:srgbClr val="FFFF00"/>
                </a:highlight>
              </a:rPr>
              <a:t>Mechanical energy-that is related to the movement of objects - energy</a:t>
            </a:r>
            <a:endParaRPr sz="1800">
              <a:highlight>
                <a:srgbClr val="FFFF00"/>
              </a:highlight>
            </a:endParaRPr>
          </a:p>
          <a:p>
            <a:pPr indent="-342900" lvl="0" marL="457200" rtl="0" algn="l">
              <a:spcBef>
                <a:spcPts val="0"/>
              </a:spcBef>
              <a:spcAft>
                <a:spcPts val="0"/>
              </a:spcAft>
              <a:buSzPts val="1800"/>
              <a:buAutoNum type="arabicPeriod"/>
            </a:pPr>
            <a:r>
              <a:rPr lang="ru" sz="1800">
                <a:highlight>
                  <a:srgbClr val="D9D2E9"/>
                </a:highlight>
              </a:rPr>
              <a:t>COVID-19</a:t>
            </a:r>
            <a:r>
              <a:rPr lang="ru" sz="1800">
                <a:highlight>
                  <a:srgbClr val="D9D2E9"/>
                </a:highlight>
              </a:rPr>
              <a:t>-caused by a newly discovered coronavirus - is an infectious disease</a:t>
            </a:r>
            <a:endParaRPr sz="1800">
              <a:highlight>
                <a:srgbClr val="D9D2E9"/>
              </a:highlight>
            </a:endParaRPr>
          </a:p>
          <a:p>
            <a:pPr indent="-342900" lvl="0" marL="457200" rtl="0" algn="l">
              <a:spcBef>
                <a:spcPts val="0"/>
              </a:spcBef>
              <a:spcAft>
                <a:spcPts val="0"/>
              </a:spcAft>
              <a:buSzPts val="1800"/>
              <a:buAutoNum type="arabicPeriod"/>
            </a:pPr>
            <a:r>
              <a:rPr lang="ru" sz="1800">
                <a:highlight>
                  <a:srgbClr val="FCE5CD"/>
                </a:highlight>
              </a:rPr>
              <a:t>a degree - master’s degree - that is given to a student by a university usually after one or two years of additional study following a BD.</a:t>
            </a:r>
            <a:endParaRPr sz="1800">
              <a:highlight>
                <a:srgbClr val="FCE5CD"/>
              </a:highlight>
            </a:endParaRPr>
          </a:p>
        </p:txBody>
      </p:sp>
      <p:sp>
        <p:nvSpPr>
          <p:cNvPr id="152" name="Google Shape;152;p28"/>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Try to come up with examples for the following words:</a:t>
            </a:r>
            <a:endParaRPr/>
          </a:p>
        </p:txBody>
      </p:sp>
      <p:sp>
        <p:nvSpPr>
          <p:cNvPr id="158" name="Google Shape;158;p29"/>
          <p:cNvSpPr txBox="1"/>
          <p:nvPr>
            <p:ph idx="1" type="body"/>
          </p:nvPr>
        </p:nvSpPr>
        <p:spPr>
          <a:xfrm>
            <a:off x="311700" y="1234050"/>
            <a:ext cx="3999900" cy="3798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ru" sz="1800">
                <a:highlight>
                  <a:srgbClr val="FFFF00"/>
                </a:highlight>
              </a:rPr>
              <a:t>Mechanical energy-that is related to the movement of objects - energy</a:t>
            </a:r>
            <a:endParaRPr sz="1800">
              <a:highlight>
                <a:srgbClr val="FFFF00"/>
              </a:highlight>
            </a:endParaRPr>
          </a:p>
          <a:p>
            <a:pPr indent="-342900" lvl="0" marL="457200" rtl="0" algn="l">
              <a:spcBef>
                <a:spcPts val="0"/>
              </a:spcBef>
              <a:spcAft>
                <a:spcPts val="0"/>
              </a:spcAft>
              <a:buSzPts val="1800"/>
              <a:buAutoNum type="arabicPeriod"/>
            </a:pPr>
            <a:r>
              <a:rPr lang="ru" sz="1800">
                <a:highlight>
                  <a:srgbClr val="D9D2E9"/>
                </a:highlight>
              </a:rPr>
              <a:t>COVID-19-caused by a newly discovered coronavirus - is an infectious disease</a:t>
            </a:r>
            <a:endParaRPr sz="1800">
              <a:highlight>
                <a:srgbClr val="D9D2E9"/>
              </a:highlight>
            </a:endParaRPr>
          </a:p>
          <a:p>
            <a:pPr indent="-342900" lvl="0" marL="457200" rtl="0" algn="l">
              <a:spcBef>
                <a:spcPts val="0"/>
              </a:spcBef>
              <a:spcAft>
                <a:spcPts val="0"/>
              </a:spcAft>
              <a:buSzPts val="1800"/>
              <a:buAutoNum type="arabicPeriod"/>
            </a:pPr>
            <a:r>
              <a:rPr lang="ru" sz="1800">
                <a:highlight>
                  <a:srgbClr val="FCE5CD"/>
                </a:highlight>
              </a:rPr>
              <a:t>is a degree - master’s degree - that is given to a student by a university usually after one or two years of additional study following a BD.</a:t>
            </a:r>
            <a:endParaRPr sz="1800">
              <a:highlight>
                <a:srgbClr val="FCE5CD"/>
              </a:highlight>
            </a:endParaRPr>
          </a:p>
        </p:txBody>
      </p:sp>
      <p:sp>
        <p:nvSpPr>
          <p:cNvPr id="159" name="Google Shape;159;p29"/>
          <p:cNvSpPr txBox="1"/>
          <p:nvPr>
            <p:ph idx="2" type="body"/>
          </p:nvPr>
        </p:nvSpPr>
        <p:spPr>
          <a:xfrm>
            <a:off x="4832400" y="1234050"/>
            <a:ext cx="3999900" cy="3545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ru" sz="1800">
                <a:highlight>
                  <a:srgbClr val="FFFF00"/>
                </a:highlight>
              </a:rPr>
              <a:t>Mechanical energy is energy related to the movement of objects. </a:t>
            </a:r>
            <a:endParaRPr sz="1800">
              <a:highlight>
                <a:srgbClr val="FFFF00"/>
              </a:highlight>
            </a:endParaRPr>
          </a:p>
          <a:p>
            <a:pPr indent="-342900" lvl="0" marL="457200" rtl="0" algn="l">
              <a:spcBef>
                <a:spcPts val="0"/>
              </a:spcBef>
              <a:spcAft>
                <a:spcPts val="0"/>
              </a:spcAft>
              <a:buSzPts val="1800"/>
              <a:buAutoNum type="arabicPeriod"/>
            </a:pPr>
            <a:r>
              <a:rPr lang="ru" sz="1800">
                <a:highlight>
                  <a:srgbClr val="D9D2E9"/>
                </a:highlight>
              </a:rPr>
              <a:t>COVID-19 </a:t>
            </a:r>
            <a:r>
              <a:rPr lang="ru" sz="1800">
                <a:highlight>
                  <a:srgbClr val="D9D2E9"/>
                </a:highlight>
              </a:rPr>
              <a:t>is an infectious disease caused by a newly discovered coronavirus.</a:t>
            </a:r>
            <a:r>
              <a:rPr lang="ru" sz="1800"/>
              <a:t> </a:t>
            </a:r>
            <a:endParaRPr sz="1800"/>
          </a:p>
          <a:p>
            <a:pPr indent="-342900" lvl="0" marL="457200" rtl="0" algn="l">
              <a:spcBef>
                <a:spcPts val="0"/>
              </a:spcBef>
              <a:spcAft>
                <a:spcPts val="0"/>
              </a:spcAft>
              <a:buSzPts val="1800"/>
              <a:buAutoNum type="arabicPeriod"/>
            </a:pPr>
            <a:r>
              <a:rPr lang="ru" sz="1800">
                <a:highlight>
                  <a:srgbClr val="FCE5CD"/>
                </a:highlight>
              </a:rPr>
              <a:t>Master’s degree is a degree that is given to a student by a university usually after one or two years of additional study following a BD.</a:t>
            </a:r>
            <a:endParaRPr sz="1800">
              <a:highlight>
                <a:srgbClr val="FCE5CD"/>
              </a:highlight>
            </a:endParaRPr>
          </a:p>
          <a:p>
            <a:pPr indent="0" lvl="0" marL="0" rtl="0" algn="l">
              <a:spcBef>
                <a:spcPts val="1600"/>
              </a:spcBef>
              <a:spcAft>
                <a:spcPts val="160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 calcmode="lin" valueType="num">
                                      <p:cBhvr additive="base">
                                        <p:cTn dur="1000"/>
                                        <p:tgtEl>
                                          <p:spTgt spid="15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 calcmode="lin" valueType="num">
                                      <p:cBhvr additive="base">
                                        <p:cTn dur="1000"/>
                                        <p:tgtEl>
                                          <p:spTgt spid="15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 calcmode="lin" valueType="num">
                                      <p:cBhvr additive="base">
                                        <p:cTn dur="1000"/>
                                        <p:tgtEl>
                                          <p:spTgt spid="15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 calcmode="lin" valueType="num">
                                      <p:cBhvr additive="base">
                                        <p:cTn dur="1000"/>
                                        <p:tgtEl>
                                          <p:spTgt spid="159">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Short Reading: THE MANY FORMS OF ENERGY</a:t>
            </a:r>
            <a:endParaRPr/>
          </a:p>
        </p:txBody>
      </p:sp>
      <p:sp>
        <p:nvSpPr>
          <p:cNvPr id="165" name="Google Shape;165;p3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ru">
                <a:solidFill>
                  <a:srgbClr val="000000"/>
                </a:solidFill>
              </a:rPr>
              <a:t>Read the following passage to find definitions for as many types of energy as you can.</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Short Reading: THE MANY FORMS OF ENERGY</a:t>
            </a:r>
            <a:endParaRPr/>
          </a:p>
        </p:txBody>
      </p:sp>
      <p:sp>
        <p:nvSpPr>
          <p:cNvPr id="171" name="Google Shape;171;p3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ru">
                <a:solidFill>
                  <a:srgbClr val="000000"/>
                </a:solidFill>
              </a:rPr>
              <a:t>Read the following passage to find definitions for as many types of energy as you can.</a:t>
            </a:r>
            <a:endParaRPr b="1">
              <a:solidFill>
                <a:srgbClr val="000000"/>
              </a:solidFill>
            </a:endParaRPr>
          </a:p>
          <a:p>
            <a:pPr indent="0" lvl="0" marL="0" rtl="0" algn="l">
              <a:spcBef>
                <a:spcPts val="1600"/>
              </a:spcBef>
              <a:spcAft>
                <a:spcPts val="0"/>
              </a:spcAft>
              <a:buNone/>
            </a:pPr>
            <a:r>
              <a:rPr lang="ru">
                <a:solidFill>
                  <a:srgbClr val="000000"/>
                </a:solidFill>
              </a:rPr>
              <a:t>Energy is the ability to do work.  When a hammer strikes a nail, it exerts a force on the nail that causes it to move.  The movement of the hammer has the ability to do work and therefore has a form of energy that we call kinetic energy.  Kinetic energy is the energy of motion.  </a:t>
            </a:r>
            <a:endParaRPr>
              <a:solidFill>
                <a:srgbClr val="000000"/>
              </a:solidFill>
            </a:endParaRPr>
          </a:p>
          <a:p>
            <a:pPr indent="0" lvl="0" marL="0" rtl="0" algn="l">
              <a:spcBef>
                <a:spcPts val="1600"/>
              </a:spcBef>
              <a:spcAft>
                <a:spcPts val="1600"/>
              </a:spcAft>
              <a:buNone/>
            </a:pPr>
            <a:r>
              <a:t/>
            </a:r>
            <a:endParaRPr b="1">
              <a:solidFill>
                <a:srgbClr val="000000"/>
              </a:solidFill>
            </a:endParaRPr>
          </a:p>
        </p:txBody>
      </p:sp>
      <p:pic>
        <p:nvPicPr>
          <p:cNvPr id="172" name="Google Shape;172;p31"/>
          <p:cNvPicPr preferRelativeResize="0"/>
          <p:nvPr/>
        </p:nvPicPr>
        <p:blipFill>
          <a:blip r:embed="rId3">
            <a:alphaModFix/>
          </a:blip>
          <a:stretch>
            <a:fillRect/>
          </a:stretch>
        </p:blipFill>
        <p:spPr>
          <a:xfrm>
            <a:off x="6239025" y="3199074"/>
            <a:ext cx="1504549" cy="15045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1303800" y="598575"/>
            <a:ext cx="7030500" cy="139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We’ve looked at the following  rhetorical functions in </a:t>
            </a:r>
            <a:r>
              <a:rPr lang="ru"/>
              <a:t>English</a:t>
            </a:r>
            <a:r>
              <a:rPr lang="ru"/>
              <a:t> language</a:t>
            </a:r>
            <a:endParaRPr/>
          </a:p>
        </p:txBody>
      </p:sp>
      <p:sp>
        <p:nvSpPr>
          <p:cNvPr id="66" name="Google Shape;66;p14"/>
          <p:cNvSpPr txBox="1"/>
          <p:nvPr>
            <p:ph idx="1" type="body"/>
          </p:nvPr>
        </p:nvSpPr>
        <p:spPr>
          <a:xfrm>
            <a:off x="311700" y="1989975"/>
            <a:ext cx="8520600" cy="25788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ru" sz="2400"/>
              <a:t>Classifying</a:t>
            </a:r>
            <a:endParaRPr sz="2400"/>
          </a:p>
          <a:p>
            <a:pPr indent="-381000" lvl="0" marL="457200" rtl="0" algn="l">
              <a:spcBef>
                <a:spcPts val="0"/>
              </a:spcBef>
              <a:spcAft>
                <a:spcPts val="0"/>
              </a:spcAft>
              <a:buSzPts val="2400"/>
              <a:buAutoNum type="arabicPeriod"/>
            </a:pPr>
            <a:r>
              <a:rPr lang="ru" sz="2400"/>
              <a:t>Comaring</a:t>
            </a:r>
            <a:endParaRPr sz="2400"/>
          </a:p>
          <a:p>
            <a:pPr indent="-381000" lvl="0" marL="457200" rtl="0" algn="l">
              <a:spcBef>
                <a:spcPts val="0"/>
              </a:spcBef>
              <a:spcAft>
                <a:spcPts val="0"/>
              </a:spcAft>
              <a:buSzPts val="2400"/>
              <a:buAutoNum type="arabicPeriod"/>
            </a:pPr>
            <a:r>
              <a:rPr lang="ru" sz="2400"/>
              <a:t>Cause and Effect</a:t>
            </a:r>
            <a:endParaRPr sz="2400"/>
          </a:p>
          <a:p>
            <a:pPr indent="-381000" lvl="0" marL="457200" rtl="0" algn="l">
              <a:spcBef>
                <a:spcPts val="0"/>
              </a:spcBef>
              <a:spcAft>
                <a:spcPts val="0"/>
              </a:spcAft>
              <a:buSzPts val="2400"/>
              <a:buAutoNum type="arabicPeriod"/>
            </a:pPr>
            <a:r>
              <a:rPr lang="ru" sz="2400"/>
              <a:t>Hypothesizing</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Short Reading: THE MANY FORMS OF ENERGY</a:t>
            </a:r>
            <a:endParaRPr/>
          </a:p>
        </p:txBody>
      </p:sp>
      <p:sp>
        <p:nvSpPr>
          <p:cNvPr id="178" name="Google Shape;178;p32"/>
          <p:cNvSpPr txBox="1"/>
          <p:nvPr>
            <p:ph idx="1" type="body"/>
          </p:nvPr>
        </p:nvSpPr>
        <p:spPr>
          <a:xfrm>
            <a:off x="311700" y="1234075"/>
            <a:ext cx="8520600" cy="412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ru">
                <a:solidFill>
                  <a:srgbClr val="000000"/>
                </a:solidFill>
              </a:rPr>
              <a:t>Read the following passage to find definitions for as many types of energy as you can.</a:t>
            </a:r>
            <a:endParaRPr b="1">
              <a:solidFill>
                <a:srgbClr val="000000"/>
              </a:solidFill>
            </a:endParaRPr>
          </a:p>
          <a:p>
            <a:pPr indent="0" lvl="0" marL="0" rtl="0" algn="l">
              <a:spcBef>
                <a:spcPts val="1600"/>
              </a:spcBef>
              <a:spcAft>
                <a:spcPts val="0"/>
              </a:spcAft>
              <a:buNone/>
            </a:pPr>
            <a:r>
              <a:rPr lang="ru">
                <a:solidFill>
                  <a:srgbClr val="000000"/>
                </a:solidFill>
              </a:rPr>
              <a:t>An object may have energy not only because of its motion but also because of its position or shape.  For example, when a watch spring is wound, it is storing energy.  When this energy is released, it will do the work of moving the hand of the watch.  This form of energy is called potential energy.  Potential energy is stored energy.  Water in a dam is another example of potential energy.  </a:t>
            </a:r>
            <a:endParaRPr>
              <a:solidFill>
                <a:srgbClr val="000000"/>
              </a:solidFill>
            </a:endParaRPr>
          </a:p>
          <a:p>
            <a:pPr indent="0" lvl="0" marL="0" rtl="0" algn="l">
              <a:spcBef>
                <a:spcPts val="1600"/>
              </a:spcBef>
              <a:spcAft>
                <a:spcPts val="1600"/>
              </a:spcAft>
              <a:buNone/>
            </a:pPr>
            <a:r>
              <a:t/>
            </a:r>
            <a:endParaRPr b="1">
              <a:solidFill>
                <a:srgbClr val="000000"/>
              </a:solidFill>
            </a:endParaRPr>
          </a:p>
        </p:txBody>
      </p:sp>
      <p:pic>
        <p:nvPicPr>
          <p:cNvPr id="179" name="Google Shape;179;p32"/>
          <p:cNvPicPr preferRelativeResize="0"/>
          <p:nvPr/>
        </p:nvPicPr>
        <p:blipFill>
          <a:blip r:embed="rId3">
            <a:alphaModFix/>
          </a:blip>
          <a:stretch>
            <a:fillRect/>
          </a:stretch>
        </p:blipFill>
        <p:spPr>
          <a:xfrm>
            <a:off x="7437850" y="3732250"/>
            <a:ext cx="1164649" cy="1211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Sentence Patterns</a:t>
            </a:r>
            <a:endParaRPr/>
          </a:p>
        </p:txBody>
      </p:sp>
      <p:sp>
        <p:nvSpPr>
          <p:cNvPr id="185" name="Google Shape;185;p33"/>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6" name="Google Shape;186;p33"/>
          <p:cNvPicPr preferRelativeResize="0"/>
          <p:nvPr/>
        </p:nvPicPr>
        <p:blipFill>
          <a:blip r:embed="rId3">
            <a:alphaModFix/>
          </a:blip>
          <a:stretch>
            <a:fillRect/>
          </a:stretch>
        </p:blipFill>
        <p:spPr>
          <a:xfrm>
            <a:off x="814400" y="1234075"/>
            <a:ext cx="7515225" cy="3334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800">
                <a:latin typeface="Playfair Display"/>
                <a:ea typeface="Playfair Display"/>
                <a:cs typeface="Playfair Display"/>
                <a:sym typeface="Playfair Display"/>
              </a:rPr>
              <a:t>When defining remember the following </a:t>
            </a:r>
            <a:endParaRPr sz="1800">
              <a:latin typeface="Playfair Display"/>
              <a:ea typeface="Playfair Display"/>
              <a:cs typeface="Playfair Display"/>
              <a:sym typeface="Playfair Display"/>
            </a:endParaRPr>
          </a:p>
          <a:p>
            <a:pPr indent="0" lvl="0" marL="0" rtl="0" algn="l">
              <a:spcBef>
                <a:spcPts val="0"/>
              </a:spcBef>
              <a:spcAft>
                <a:spcPts val="0"/>
              </a:spcAft>
              <a:buNone/>
            </a:pPr>
            <a:r>
              <a:rPr lang="ru" sz="1800">
                <a:latin typeface="Playfair Display"/>
                <a:ea typeface="Playfair Display"/>
                <a:cs typeface="Playfair Display"/>
                <a:sym typeface="Playfair Display"/>
              </a:rPr>
              <a:t>		</a:t>
            </a:r>
            <a:endParaRPr sz="1800">
              <a:latin typeface="Playfair Display"/>
              <a:ea typeface="Playfair Display"/>
              <a:cs typeface="Playfair Display"/>
              <a:sym typeface="Playfair Display"/>
            </a:endParaRPr>
          </a:p>
        </p:txBody>
      </p:sp>
      <p:sp>
        <p:nvSpPr>
          <p:cNvPr id="192" name="Google Shape;192;p3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ru"/>
              <a:t>Definitions require the </a:t>
            </a:r>
            <a:r>
              <a:rPr b="1" lang="ru"/>
              <a:t>present simple tense </a:t>
            </a:r>
            <a:r>
              <a:rPr lang="ru"/>
              <a:t>and the verb </a:t>
            </a:r>
            <a:r>
              <a:rPr b="1" lang="ru"/>
              <a:t>to be</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800">
                <a:latin typeface="Playfair Display"/>
                <a:ea typeface="Playfair Display"/>
                <a:cs typeface="Playfair Display"/>
                <a:sym typeface="Playfair Display"/>
              </a:rPr>
              <a:t>When defining remember the following </a:t>
            </a:r>
            <a:endParaRPr sz="1800">
              <a:latin typeface="Playfair Display"/>
              <a:ea typeface="Playfair Display"/>
              <a:cs typeface="Playfair Display"/>
              <a:sym typeface="Playfair Display"/>
            </a:endParaRPr>
          </a:p>
          <a:p>
            <a:pPr indent="0" lvl="0" marL="0" rtl="0" algn="l">
              <a:spcBef>
                <a:spcPts val="0"/>
              </a:spcBef>
              <a:spcAft>
                <a:spcPts val="0"/>
              </a:spcAft>
              <a:buNone/>
            </a:pPr>
            <a:r>
              <a:rPr lang="ru" sz="1800">
                <a:latin typeface="Playfair Display"/>
                <a:ea typeface="Playfair Display"/>
                <a:cs typeface="Playfair Display"/>
                <a:sym typeface="Playfair Display"/>
              </a:rPr>
              <a:t>		</a:t>
            </a:r>
            <a:endParaRPr sz="1800">
              <a:latin typeface="Playfair Display"/>
              <a:ea typeface="Playfair Display"/>
              <a:cs typeface="Playfair Display"/>
              <a:sym typeface="Playfair Display"/>
            </a:endParaRPr>
          </a:p>
        </p:txBody>
      </p:sp>
      <p:sp>
        <p:nvSpPr>
          <p:cNvPr id="198" name="Google Shape;198;p3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Definitions require the </a:t>
            </a:r>
            <a:r>
              <a:rPr b="1" lang="ru"/>
              <a:t>present simple tense </a:t>
            </a:r>
            <a:r>
              <a:rPr lang="ru"/>
              <a:t>and the verb </a:t>
            </a:r>
            <a:r>
              <a:rPr b="1" lang="ru"/>
              <a:t>to be</a:t>
            </a:r>
            <a:endParaRPr b="1"/>
          </a:p>
          <a:p>
            <a:pPr indent="0" lvl="0" marL="0" rtl="0" algn="l">
              <a:spcBef>
                <a:spcPts val="1600"/>
              </a:spcBef>
              <a:spcAft>
                <a:spcPts val="0"/>
              </a:spcAft>
              <a:buNone/>
            </a:pPr>
            <a:r>
              <a:rPr lang="ru"/>
              <a:t>For example: </a:t>
            </a:r>
            <a:endParaRPr/>
          </a:p>
          <a:p>
            <a:pPr indent="0" lvl="0" marL="0" rtl="0" algn="l">
              <a:spcBef>
                <a:spcPts val="1600"/>
              </a:spcBef>
              <a:spcAft>
                <a:spcPts val="1600"/>
              </a:spcAft>
              <a:buNone/>
            </a:pPr>
            <a:r>
              <a:rPr lang="ru" sz="2400"/>
              <a:t>A laboratory </a:t>
            </a:r>
            <a:r>
              <a:rPr lang="ru" sz="2400" u="sng"/>
              <a:t>is</a:t>
            </a:r>
            <a:r>
              <a:rPr lang="ru" sz="2400"/>
              <a:t> a place where scientists perform experiments. </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Analyzing Definitions</a:t>
            </a:r>
            <a:endParaRPr/>
          </a:p>
        </p:txBody>
      </p:sp>
      <p:sp>
        <p:nvSpPr>
          <p:cNvPr id="204" name="Google Shape;204;p36"/>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In each of the following definitions, underline the </a:t>
            </a:r>
            <a:r>
              <a:rPr lang="ru">
                <a:solidFill>
                  <a:srgbClr val="FF0000"/>
                </a:solidFill>
              </a:rPr>
              <a:t>general class </a:t>
            </a:r>
            <a:r>
              <a:rPr lang="ru" u="sng"/>
              <a:t>once</a:t>
            </a:r>
            <a:r>
              <a:rPr lang="ru"/>
              <a:t>, and the </a:t>
            </a:r>
            <a:r>
              <a:rPr lang="ru">
                <a:solidFill>
                  <a:srgbClr val="0000FF"/>
                </a:solidFill>
              </a:rPr>
              <a:t>specific characteristic(</a:t>
            </a:r>
            <a:r>
              <a:rPr lang="ru"/>
              <a:t>s) twice. </a:t>
            </a:r>
            <a:endParaRPr/>
          </a:p>
          <a:p>
            <a:pPr indent="-342900" lvl="0" marL="457200" rtl="0" algn="l">
              <a:spcBef>
                <a:spcPts val="1600"/>
              </a:spcBef>
              <a:spcAft>
                <a:spcPts val="0"/>
              </a:spcAft>
              <a:buSzPts val="1800"/>
              <a:buAutoNum type="arabicPeriod"/>
            </a:pPr>
            <a:r>
              <a:rPr lang="ru"/>
              <a:t>Protozoa are one-celled organisms.</a:t>
            </a:r>
            <a:endParaRPr/>
          </a:p>
          <a:p>
            <a:pPr indent="-342900" lvl="0" marL="457200" rtl="0" algn="l">
              <a:spcBef>
                <a:spcPts val="0"/>
              </a:spcBef>
              <a:spcAft>
                <a:spcPts val="0"/>
              </a:spcAft>
              <a:buSzPts val="1800"/>
              <a:buAutoNum type="arabicPeriod"/>
            </a:pPr>
            <a:r>
              <a:rPr lang="ru"/>
              <a:t>The cerebrum is the part of the brain that is the center of reasoning. </a:t>
            </a:r>
            <a:endParaRPr/>
          </a:p>
          <a:p>
            <a:pPr indent="-342900" lvl="0" marL="457200" rtl="0" algn="l">
              <a:spcBef>
                <a:spcPts val="0"/>
              </a:spcBef>
              <a:spcAft>
                <a:spcPts val="0"/>
              </a:spcAft>
              <a:buSzPts val="1800"/>
              <a:buAutoNum type="arabicPeriod"/>
            </a:pPr>
            <a:r>
              <a:rPr lang="ru"/>
              <a:t>Fog is a cloud that forms on the ground. </a:t>
            </a:r>
            <a:endParaRPr/>
          </a:p>
          <a:p>
            <a:pPr indent="-342900" lvl="0" marL="457200" rtl="0" algn="l">
              <a:spcBef>
                <a:spcPts val="0"/>
              </a:spcBef>
              <a:spcAft>
                <a:spcPts val="0"/>
              </a:spcAft>
              <a:buSzPts val="1800"/>
              <a:buAutoNum type="arabicPeriod"/>
            </a:pPr>
            <a:r>
              <a:rPr lang="ru"/>
              <a:t>Ecology is the study of the environment.</a:t>
            </a:r>
            <a:endParaRPr/>
          </a:p>
          <a:p>
            <a:pPr indent="-342900" lvl="0" marL="457200" rtl="0" algn="l">
              <a:spcBef>
                <a:spcPts val="0"/>
              </a:spcBef>
              <a:spcAft>
                <a:spcPts val="0"/>
              </a:spcAft>
              <a:buSzPts val="1800"/>
              <a:buAutoNum type="arabicPeriod"/>
            </a:pPr>
            <a:r>
              <a:rPr lang="ru"/>
              <a:t>Helium is an inert gas that is light and nonflammable.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Guidlines for writing good definitions:</a:t>
            </a:r>
            <a:endParaRPr/>
          </a:p>
        </p:txBody>
      </p:sp>
      <p:sp>
        <p:nvSpPr>
          <p:cNvPr id="210" name="Google Shape;210;p3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1" name="Google Shape;211;p37"/>
          <p:cNvPicPr preferRelativeResize="0"/>
          <p:nvPr/>
        </p:nvPicPr>
        <p:blipFill>
          <a:blip r:embed="rId3">
            <a:alphaModFix/>
          </a:blip>
          <a:stretch>
            <a:fillRect/>
          </a:stretch>
        </p:blipFill>
        <p:spPr>
          <a:xfrm>
            <a:off x="523750" y="1234075"/>
            <a:ext cx="7796351" cy="3295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8"/>
          <p:cNvSpPr txBox="1"/>
          <p:nvPr>
            <p:ph type="title"/>
          </p:nvPr>
        </p:nvSpPr>
        <p:spPr>
          <a:xfrm>
            <a:off x="311700" y="445025"/>
            <a:ext cx="8520600" cy="99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What’s wrong with the following definition.  Discuss how you would improve it. </a:t>
            </a:r>
            <a:endParaRPr/>
          </a:p>
        </p:txBody>
      </p:sp>
      <p:sp>
        <p:nvSpPr>
          <p:cNvPr id="217" name="Google Shape;217;p38"/>
          <p:cNvSpPr txBox="1"/>
          <p:nvPr>
            <p:ph idx="1" type="body"/>
          </p:nvPr>
        </p:nvSpPr>
        <p:spPr>
          <a:xfrm>
            <a:off x="191725" y="1559550"/>
            <a:ext cx="8520600" cy="3105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ru"/>
              <a:t>A scientific theory is a theory like Darwin’s theory. </a:t>
            </a:r>
            <a:endParaRPr/>
          </a:p>
          <a:p>
            <a:pPr indent="-342900" lvl="0" marL="457200" rtl="0" algn="l">
              <a:spcBef>
                <a:spcPts val="0"/>
              </a:spcBef>
              <a:spcAft>
                <a:spcPts val="0"/>
              </a:spcAft>
              <a:buSzPts val="1800"/>
              <a:buAutoNum type="arabicPeriod"/>
            </a:pPr>
            <a:r>
              <a:rPr lang="ru"/>
              <a:t>An apple is round, red and about the size of a fist. </a:t>
            </a:r>
            <a:endParaRPr/>
          </a:p>
          <a:p>
            <a:pPr indent="-342900" lvl="0" marL="457200" rtl="0" algn="l">
              <a:spcBef>
                <a:spcPts val="0"/>
              </a:spcBef>
              <a:spcAft>
                <a:spcPts val="0"/>
              </a:spcAft>
              <a:buSzPts val="1800"/>
              <a:buAutoNum type="arabicPeriod"/>
            </a:pPr>
            <a:r>
              <a:rPr lang="ru"/>
              <a:t>Calculus is a tough subject. </a:t>
            </a:r>
            <a:endParaRPr/>
          </a:p>
          <a:p>
            <a:pPr indent="-342900" lvl="0" marL="457200" rtl="0" algn="l">
              <a:spcBef>
                <a:spcPts val="0"/>
              </a:spcBef>
              <a:spcAft>
                <a:spcPts val="0"/>
              </a:spcAft>
              <a:buSzPts val="1800"/>
              <a:buAutoNum type="arabicPeriod"/>
            </a:pPr>
            <a:r>
              <a:rPr lang="ru"/>
              <a:t>An ear is an auditory appendage of </a:t>
            </a:r>
            <a:r>
              <a:rPr i="1" lang="ru"/>
              <a:t>Homo sapiens</a:t>
            </a:r>
            <a:r>
              <a:rPr lang="ru"/>
              <a:t> and other species. </a:t>
            </a:r>
            <a:endParaRPr/>
          </a:p>
          <a:p>
            <a:pPr indent="-342900" lvl="0" marL="457200" rtl="0" algn="l">
              <a:spcBef>
                <a:spcPts val="0"/>
              </a:spcBef>
              <a:spcAft>
                <a:spcPts val="0"/>
              </a:spcAft>
              <a:buSzPts val="1800"/>
              <a:buAutoNum type="arabicPeriod"/>
            </a:pPr>
            <a:r>
              <a:rPr lang="ru"/>
              <a:t>A unicorn is not a real animal. </a:t>
            </a:r>
            <a:endParaRPr/>
          </a:p>
          <a:p>
            <a:pPr indent="-342900" lvl="0" marL="457200" rtl="0" algn="l">
              <a:spcBef>
                <a:spcPts val="0"/>
              </a:spcBef>
              <a:spcAft>
                <a:spcPts val="0"/>
              </a:spcAft>
              <a:buSzPts val="1800"/>
              <a:buAutoNum type="arabicPeriod"/>
            </a:pPr>
            <a:r>
              <a:rPr lang="ru"/>
              <a:t>Tornadoes are very dangerous. </a:t>
            </a:r>
            <a:endParaRPr/>
          </a:p>
          <a:p>
            <a:pPr indent="-342900" lvl="0" marL="457200" rtl="0" algn="l">
              <a:spcBef>
                <a:spcPts val="0"/>
              </a:spcBef>
              <a:spcAft>
                <a:spcPts val="0"/>
              </a:spcAft>
              <a:buSzPts val="1800"/>
              <a:buAutoNum type="arabicPeriod"/>
            </a:pPr>
            <a:r>
              <a:rPr lang="ru"/>
              <a:t>Radium is an element.</a:t>
            </a:r>
            <a:endParaRPr/>
          </a:p>
          <a:p>
            <a:pPr indent="-342900" lvl="0" marL="457200" rtl="0" algn="l">
              <a:spcBef>
                <a:spcPts val="0"/>
              </a:spcBef>
              <a:spcAft>
                <a:spcPts val="0"/>
              </a:spcAft>
              <a:buSzPts val="1800"/>
              <a:buAutoNum type="arabicPeriod"/>
            </a:pPr>
            <a:r>
              <a:rPr lang="ru"/>
              <a:t>A compass looks like a clock. </a:t>
            </a:r>
            <a:endParaRPr/>
          </a:p>
          <a:p>
            <a:pPr indent="-342900" lvl="0" marL="457200" rtl="0" algn="l">
              <a:spcBef>
                <a:spcPts val="0"/>
              </a:spcBef>
              <a:spcAft>
                <a:spcPts val="0"/>
              </a:spcAft>
              <a:buSzPts val="1800"/>
              <a:buAutoNum type="arabicPeriod"/>
            </a:pPr>
            <a:r>
              <a:rPr lang="ru"/>
              <a:t>A supernova is a big nova. </a:t>
            </a:r>
            <a:endParaRPr/>
          </a:p>
          <a:p>
            <a:pPr indent="-342900" lvl="0" marL="457200" rtl="0" algn="l">
              <a:spcBef>
                <a:spcPts val="0"/>
              </a:spcBef>
              <a:spcAft>
                <a:spcPts val="0"/>
              </a:spcAft>
              <a:buSzPts val="1800"/>
              <a:buAutoNum type="arabicPeriod"/>
            </a:pPr>
            <a:r>
              <a:rPr lang="ru"/>
              <a:t>An amphibian is like a frog or a turtle.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Relative Clauses</a:t>
            </a:r>
            <a:endParaRPr/>
          </a:p>
        </p:txBody>
      </p:sp>
      <p:sp>
        <p:nvSpPr>
          <p:cNvPr id="223" name="Google Shape;223;p39"/>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4" name="Google Shape;224;p39"/>
          <p:cNvPicPr preferRelativeResize="0"/>
          <p:nvPr/>
        </p:nvPicPr>
        <p:blipFill>
          <a:blip r:embed="rId3">
            <a:alphaModFix/>
          </a:blip>
          <a:stretch>
            <a:fillRect/>
          </a:stretch>
        </p:blipFill>
        <p:spPr>
          <a:xfrm>
            <a:off x="311700" y="1234075"/>
            <a:ext cx="7765951" cy="33347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1" name="Google Shape;231;p40"/>
          <p:cNvPicPr preferRelativeResize="0"/>
          <p:nvPr/>
        </p:nvPicPr>
        <p:blipFill>
          <a:blip r:embed="rId3">
            <a:alphaModFix/>
          </a:blip>
          <a:stretch>
            <a:fillRect/>
          </a:stretch>
        </p:blipFill>
        <p:spPr>
          <a:xfrm>
            <a:off x="1426250" y="1234075"/>
            <a:ext cx="5714300" cy="3444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Formulating Definitions</a:t>
            </a:r>
            <a:endParaRPr/>
          </a:p>
        </p:txBody>
      </p:sp>
      <p:sp>
        <p:nvSpPr>
          <p:cNvPr id="237" name="Google Shape;237;p4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ru"/>
              <a:t>Using the information given in each series, write a definition. Use the sentence patterns at the beginning of this unit to guide you. </a:t>
            </a:r>
            <a:r>
              <a:rPr lang="ru"/>
              <a:t> </a:t>
            </a:r>
            <a:endParaRPr/>
          </a:p>
          <a:p>
            <a:pPr indent="-342900" lvl="0" marL="457200" rtl="0" algn="l">
              <a:spcBef>
                <a:spcPts val="1600"/>
              </a:spcBef>
              <a:spcAft>
                <a:spcPts val="0"/>
              </a:spcAft>
              <a:buSzPts val="1800"/>
              <a:buAutoNum type="arabicPeriod"/>
            </a:pPr>
            <a:r>
              <a:rPr lang="ru"/>
              <a:t>an amoeba/one-celled animal/constantly changes its shape</a:t>
            </a:r>
            <a:endParaRPr/>
          </a:p>
          <a:p>
            <a:pPr indent="-342900" lvl="0" marL="457200" rtl="0" algn="l">
              <a:spcBef>
                <a:spcPts val="0"/>
              </a:spcBef>
              <a:spcAft>
                <a:spcPts val="0"/>
              </a:spcAft>
              <a:buSzPts val="1800"/>
              <a:buAutoNum type="arabicPeriod"/>
            </a:pPr>
            <a:r>
              <a:rPr lang="ru"/>
              <a:t>an antibiotic/drug/cures bacterial diseases</a:t>
            </a:r>
            <a:endParaRPr/>
          </a:p>
          <a:p>
            <a:pPr indent="-342900" lvl="0" marL="457200" rtl="0" algn="l">
              <a:spcBef>
                <a:spcPts val="0"/>
              </a:spcBef>
              <a:spcAft>
                <a:spcPts val="0"/>
              </a:spcAft>
              <a:buSzPts val="1800"/>
              <a:buAutoNum type="arabicPeriod"/>
            </a:pPr>
            <a:r>
              <a:rPr lang="ru"/>
              <a:t>lung/organ/breathing</a:t>
            </a:r>
            <a:endParaRPr/>
          </a:p>
          <a:p>
            <a:pPr indent="-342900" lvl="0" marL="457200" rtl="0" algn="l">
              <a:spcBef>
                <a:spcPts val="0"/>
              </a:spcBef>
              <a:spcAft>
                <a:spcPts val="0"/>
              </a:spcAft>
              <a:buSzPts val="1800"/>
              <a:buAutoNum type="arabicPeriod"/>
            </a:pPr>
            <a:r>
              <a:rPr lang="ru"/>
              <a:t>photosynthesis/process/plants manufacture food</a:t>
            </a:r>
            <a:endParaRPr/>
          </a:p>
          <a:p>
            <a:pPr indent="-342900" lvl="0" marL="457200" rtl="0" algn="l">
              <a:spcBef>
                <a:spcPts val="0"/>
              </a:spcBef>
              <a:spcAft>
                <a:spcPts val="0"/>
              </a:spcAft>
              <a:buSzPts val="1800"/>
              <a:buAutoNum type="arabicPeriod"/>
            </a:pPr>
            <a:r>
              <a:rPr lang="ru"/>
              <a:t>catalyst/substance/speeds up but is not changed by a chemical reaction</a:t>
            </a:r>
            <a:endParaRPr/>
          </a:p>
          <a:p>
            <a:pPr indent="-342900" lvl="0" marL="457200" rtl="0" algn="l">
              <a:spcBef>
                <a:spcPts val="0"/>
              </a:spcBef>
              <a:spcAft>
                <a:spcPts val="0"/>
              </a:spcAft>
              <a:buSzPts val="1800"/>
              <a:buAutoNum type="arabicPeriod"/>
            </a:pPr>
            <a:r>
              <a:rPr lang="ru"/>
              <a:t>cyclotron/apparatus/bombards the nuclei of atoms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Defining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2" name="Google Shape;72;p1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ru"/>
              <a:t>to explain something;</a:t>
            </a:r>
            <a:endParaRPr/>
          </a:p>
          <a:p>
            <a:pPr indent="-342900" lvl="0" marL="457200" rtl="0" algn="l">
              <a:spcBef>
                <a:spcPts val="0"/>
              </a:spcBef>
              <a:spcAft>
                <a:spcPts val="0"/>
              </a:spcAft>
              <a:buSzPts val="1800"/>
              <a:buChar char="●"/>
            </a:pPr>
            <a:r>
              <a:rPr lang="ru"/>
              <a:t>to say the meaning of something;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Creating Definitions</a:t>
            </a:r>
            <a:endParaRPr/>
          </a:p>
          <a:p>
            <a:pPr indent="0" lvl="0" marL="0" rtl="0" algn="l">
              <a:spcBef>
                <a:spcPts val="0"/>
              </a:spcBef>
              <a:spcAft>
                <a:spcPts val="0"/>
              </a:spcAft>
              <a:buNone/>
            </a:pPr>
            <a:r>
              <a:t/>
            </a:r>
            <a:endParaRPr/>
          </a:p>
        </p:txBody>
      </p:sp>
      <p:sp>
        <p:nvSpPr>
          <p:cNvPr id="243" name="Google Shape;243;p4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A good way to see if a definition is complete is to reverse it.  For example, if we reverse</a:t>
            </a:r>
            <a:r>
              <a:rPr i="1" lang="ru"/>
              <a:t>  mitochondria is an organelle</a:t>
            </a:r>
            <a:r>
              <a:rPr lang="ru"/>
              <a:t>, we get </a:t>
            </a:r>
            <a:r>
              <a:rPr i="1" lang="ru"/>
              <a:t>an organelle is  mitochondria.</a:t>
            </a:r>
            <a:r>
              <a:rPr lang="ru"/>
              <a:t> </a:t>
            </a:r>
            <a:endParaRPr/>
          </a:p>
          <a:p>
            <a:pPr indent="0" lvl="0" marL="0" rtl="0" algn="l">
              <a:spcBef>
                <a:spcPts val="1600"/>
              </a:spcBef>
              <a:spcAft>
                <a:spcPts val="0"/>
              </a:spcAft>
              <a:buNone/>
            </a:pPr>
            <a:r>
              <a:rPr lang="ru"/>
              <a:t>Mitochondria is an organelle which stores energy. </a:t>
            </a:r>
            <a:endParaRPr/>
          </a:p>
          <a:p>
            <a:pPr indent="0" lvl="0" marL="0" rtl="0" algn="l">
              <a:spcBef>
                <a:spcPts val="1600"/>
              </a:spcBef>
              <a:spcAft>
                <a:spcPts val="1600"/>
              </a:spcAft>
              <a:buNone/>
            </a:pPr>
            <a:r>
              <a:rPr lang="ru"/>
              <a:t>An organelle which stores energy is mitochondria.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3"/>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ru"/>
              <a:t>an x-ray</a:t>
            </a:r>
            <a:endParaRPr/>
          </a:p>
          <a:p>
            <a:pPr indent="-342900" lvl="0" marL="457200" rtl="0" algn="l">
              <a:spcBef>
                <a:spcPts val="0"/>
              </a:spcBef>
              <a:spcAft>
                <a:spcPts val="0"/>
              </a:spcAft>
              <a:buSzPts val="1800"/>
              <a:buAutoNum type="arabicPeriod"/>
            </a:pPr>
            <a:r>
              <a:rPr lang="ru"/>
              <a:t>a butterfly</a:t>
            </a:r>
            <a:endParaRPr/>
          </a:p>
          <a:p>
            <a:pPr indent="-342900" lvl="0" marL="457200" rtl="0" algn="l">
              <a:spcBef>
                <a:spcPts val="0"/>
              </a:spcBef>
              <a:spcAft>
                <a:spcPts val="0"/>
              </a:spcAft>
              <a:buSzPts val="1800"/>
              <a:buAutoNum type="arabicPeriod"/>
            </a:pPr>
            <a:r>
              <a:rPr lang="ru"/>
              <a:t>a virus</a:t>
            </a:r>
            <a:endParaRPr/>
          </a:p>
          <a:p>
            <a:pPr indent="-342900" lvl="0" marL="457200" rtl="0" algn="l">
              <a:spcBef>
                <a:spcPts val="0"/>
              </a:spcBef>
              <a:spcAft>
                <a:spcPts val="0"/>
              </a:spcAft>
              <a:buSzPts val="1800"/>
              <a:buAutoNum type="arabicPeriod"/>
            </a:pPr>
            <a:r>
              <a:rPr lang="ru"/>
              <a:t>an aquarium</a:t>
            </a:r>
            <a:endParaRPr/>
          </a:p>
          <a:p>
            <a:pPr indent="-342900" lvl="0" marL="457200" rtl="0" algn="l">
              <a:spcBef>
                <a:spcPts val="0"/>
              </a:spcBef>
              <a:spcAft>
                <a:spcPts val="0"/>
              </a:spcAft>
              <a:buSzPts val="1800"/>
              <a:buAutoNum type="arabicPeriod"/>
            </a:pPr>
            <a:r>
              <a:rPr lang="ru"/>
              <a:t>a smartphone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Vocabulary: prefixes</a:t>
            </a:r>
            <a:endParaRPr/>
          </a:p>
        </p:txBody>
      </p:sp>
      <p:sp>
        <p:nvSpPr>
          <p:cNvPr id="255" name="Google Shape;255;p44"/>
          <p:cNvSpPr txBox="1"/>
          <p:nvPr>
            <p:ph idx="1" type="body"/>
          </p:nvPr>
        </p:nvSpPr>
        <p:spPr>
          <a:xfrm>
            <a:off x="138425" y="1234050"/>
            <a:ext cx="39999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2400"/>
              <a:t>ecto- or exo-</a:t>
            </a:r>
            <a:endParaRPr sz="2400"/>
          </a:p>
          <a:p>
            <a:pPr indent="0" lvl="0" marL="0" rtl="0" algn="l">
              <a:spcBef>
                <a:spcPts val="1600"/>
              </a:spcBef>
              <a:spcAft>
                <a:spcPts val="0"/>
              </a:spcAft>
              <a:buNone/>
            </a:pPr>
            <a:r>
              <a:rPr lang="ru" sz="2400"/>
              <a:t>endo-</a:t>
            </a:r>
            <a:endParaRPr sz="2400"/>
          </a:p>
          <a:p>
            <a:pPr indent="0" lvl="0" marL="0" rtl="0" algn="l">
              <a:spcBef>
                <a:spcPts val="1600"/>
              </a:spcBef>
              <a:spcAft>
                <a:spcPts val="0"/>
              </a:spcAft>
              <a:buNone/>
            </a:pPr>
            <a:r>
              <a:rPr lang="ru" sz="2400"/>
              <a:t>micro-</a:t>
            </a:r>
            <a:endParaRPr sz="2400"/>
          </a:p>
          <a:p>
            <a:pPr indent="0" lvl="0" marL="0" rtl="0" algn="l">
              <a:spcBef>
                <a:spcPts val="1600"/>
              </a:spcBef>
              <a:spcAft>
                <a:spcPts val="1600"/>
              </a:spcAft>
              <a:buNone/>
            </a:pPr>
            <a:r>
              <a:rPr lang="ru" sz="2400"/>
              <a:t>macro-</a:t>
            </a:r>
            <a:endParaRPr sz="2400"/>
          </a:p>
        </p:txBody>
      </p:sp>
      <p:sp>
        <p:nvSpPr>
          <p:cNvPr id="256" name="Google Shape;256;p44"/>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2400"/>
              <a:t>outside</a:t>
            </a:r>
            <a:endParaRPr sz="2400"/>
          </a:p>
          <a:p>
            <a:pPr indent="0" lvl="0" marL="0" rtl="0" algn="l">
              <a:spcBef>
                <a:spcPts val="1600"/>
              </a:spcBef>
              <a:spcAft>
                <a:spcPts val="0"/>
              </a:spcAft>
              <a:buNone/>
            </a:pPr>
            <a:r>
              <a:rPr lang="ru" sz="2400"/>
              <a:t>inside</a:t>
            </a:r>
            <a:endParaRPr sz="2400"/>
          </a:p>
          <a:p>
            <a:pPr indent="0" lvl="0" marL="0" rtl="0" algn="l">
              <a:spcBef>
                <a:spcPts val="1600"/>
              </a:spcBef>
              <a:spcAft>
                <a:spcPts val="0"/>
              </a:spcAft>
              <a:buNone/>
            </a:pPr>
            <a:r>
              <a:rPr lang="ru" sz="2400"/>
              <a:t>small</a:t>
            </a:r>
            <a:endParaRPr sz="2400"/>
          </a:p>
          <a:p>
            <a:pPr indent="0" lvl="0" marL="0" rtl="0" algn="l">
              <a:spcBef>
                <a:spcPts val="1600"/>
              </a:spcBef>
              <a:spcAft>
                <a:spcPts val="1600"/>
              </a:spcAft>
              <a:buNone/>
            </a:pPr>
            <a:r>
              <a:rPr lang="ru" sz="2400"/>
              <a:t>large</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 calcmode="lin" valueType="num">
                                      <p:cBhvr additive="base">
                                        <p:cTn dur="1000"/>
                                        <p:tgtEl>
                                          <p:spTgt spid="25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 calcmode="lin" valueType="num">
                                      <p:cBhvr additive="base">
                                        <p:cTn dur="1000"/>
                                        <p:tgtEl>
                                          <p:spTgt spid="25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anim calcmode="lin" valueType="num">
                                      <p:cBhvr additive="base">
                                        <p:cTn dur="1000"/>
                                        <p:tgtEl>
                                          <p:spTgt spid="25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anim calcmode="lin" valueType="num">
                                      <p:cBhvr additive="base">
                                        <p:cTn dur="1000"/>
                                        <p:tgtEl>
                                          <p:spTgt spid="25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800"/>
              <a:t>__1. ectoplasm</a:t>
            </a:r>
            <a:endParaRPr sz="1800"/>
          </a:p>
          <a:p>
            <a:pPr indent="0" lvl="0" marL="0" rtl="0" algn="l">
              <a:spcBef>
                <a:spcPts val="1600"/>
              </a:spcBef>
              <a:spcAft>
                <a:spcPts val="0"/>
              </a:spcAft>
              <a:buNone/>
            </a:pPr>
            <a:r>
              <a:rPr lang="ru" sz="1800"/>
              <a:t>__2. endoplasm</a:t>
            </a:r>
            <a:endParaRPr sz="1800"/>
          </a:p>
          <a:p>
            <a:pPr indent="0" lvl="0" marL="0" rtl="0" algn="l">
              <a:spcBef>
                <a:spcPts val="1600"/>
              </a:spcBef>
              <a:spcAft>
                <a:spcPts val="0"/>
              </a:spcAft>
              <a:buNone/>
            </a:pPr>
            <a:r>
              <a:rPr lang="ru" sz="1800"/>
              <a:t>__3. microbe</a:t>
            </a:r>
            <a:endParaRPr sz="1800"/>
          </a:p>
          <a:p>
            <a:pPr indent="0" lvl="0" marL="0" rtl="0" algn="l">
              <a:spcBef>
                <a:spcPts val="1600"/>
              </a:spcBef>
              <a:spcAft>
                <a:spcPts val="0"/>
              </a:spcAft>
              <a:buNone/>
            </a:pPr>
            <a:r>
              <a:rPr lang="ru" sz="1800"/>
              <a:t>__4. microscope</a:t>
            </a:r>
            <a:endParaRPr sz="1800"/>
          </a:p>
          <a:p>
            <a:pPr indent="0" lvl="0" marL="0" rtl="0" algn="l">
              <a:spcBef>
                <a:spcPts val="1600"/>
              </a:spcBef>
              <a:spcAft>
                <a:spcPts val="0"/>
              </a:spcAft>
              <a:buNone/>
            </a:pPr>
            <a:r>
              <a:rPr lang="ru" sz="1800"/>
              <a:t>__5. macronucleus</a:t>
            </a:r>
            <a:endParaRPr sz="1800"/>
          </a:p>
          <a:p>
            <a:pPr indent="0" lvl="0" marL="0" rtl="0" algn="l">
              <a:spcBef>
                <a:spcPts val="1600"/>
              </a:spcBef>
              <a:spcAft>
                <a:spcPts val="1600"/>
              </a:spcAft>
              <a:buNone/>
            </a:pPr>
            <a:r>
              <a:t/>
            </a:r>
            <a:endParaRPr sz="1800"/>
          </a:p>
        </p:txBody>
      </p:sp>
      <p:sp>
        <p:nvSpPr>
          <p:cNvPr id="263" name="Google Shape;263;p4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Vocabulary</a:t>
            </a:r>
            <a:endParaRPr/>
          </a:p>
          <a:p>
            <a:pPr indent="0" lvl="0" marL="0" rtl="0" algn="l">
              <a:spcBef>
                <a:spcPts val="0"/>
              </a:spcBef>
              <a:spcAft>
                <a:spcPts val="0"/>
              </a:spcAft>
              <a:buNone/>
            </a:pPr>
            <a:r>
              <a:t/>
            </a:r>
            <a:endParaRPr/>
          </a:p>
        </p:txBody>
      </p:sp>
      <p:sp>
        <p:nvSpPr>
          <p:cNvPr id="269" name="Google Shape;269;p46"/>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ru" sz="1400"/>
              <a:t>Frayed electrical wires are </a:t>
            </a:r>
            <a:r>
              <a:rPr b="1" lang="ru" sz="1400"/>
              <a:t>potential </a:t>
            </a:r>
            <a:r>
              <a:rPr lang="ru" sz="1400"/>
              <a:t>fire hazards.</a:t>
            </a:r>
            <a:endParaRPr sz="1400"/>
          </a:p>
          <a:p>
            <a:pPr indent="-317500" lvl="0" marL="457200" rtl="0" algn="l">
              <a:spcBef>
                <a:spcPts val="0"/>
              </a:spcBef>
              <a:spcAft>
                <a:spcPts val="0"/>
              </a:spcAft>
              <a:buSzPts val="1400"/>
              <a:buAutoNum type="arabicPeriod"/>
            </a:pPr>
            <a:r>
              <a:rPr lang="ru" sz="1400"/>
              <a:t>The </a:t>
            </a:r>
            <a:r>
              <a:rPr b="1" lang="ru" sz="1400"/>
              <a:t>velocity</a:t>
            </a:r>
            <a:r>
              <a:rPr lang="ru" sz="1400"/>
              <a:t> of the wind increased during the storm. </a:t>
            </a:r>
            <a:endParaRPr sz="1400"/>
          </a:p>
          <a:p>
            <a:pPr indent="-317500" lvl="0" marL="457200" rtl="0" algn="l">
              <a:spcBef>
                <a:spcPts val="0"/>
              </a:spcBef>
              <a:spcAft>
                <a:spcPts val="0"/>
              </a:spcAft>
              <a:buSzPts val="1400"/>
              <a:buAutoNum type="arabicPeriod"/>
            </a:pPr>
            <a:r>
              <a:rPr lang="ru" sz="1400"/>
              <a:t>Despite the head-on collision, the engine remained </a:t>
            </a:r>
            <a:r>
              <a:rPr b="1" lang="ru" sz="1400"/>
              <a:t>intact</a:t>
            </a:r>
            <a:r>
              <a:rPr lang="ru" sz="1400"/>
              <a:t>.  </a:t>
            </a:r>
            <a:endParaRPr sz="1400"/>
          </a:p>
          <a:p>
            <a:pPr indent="-317500" lvl="0" marL="457200" rtl="0" algn="l">
              <a:spcBef>
                <a:spcPts val="0"/>
              </a:spcBef>
              <a:spcAft>
                <a:spcPts val="0"/>
              </a:spcAft>
              <a:buSzPts val="1400"/>
              <a:buAutoNum type="arabicPeriod"/>
            </a:pPr>
            <a:r>
              <a:rPr lang="ru" sz="1400"/>
              <a:t>The </a:t>
            </a:r>
            <a:r>
              <a:rPr b="1" lang="ru" sz="1400"/>
              <a:t>conservation</a:t>
            </a:r>
            <a:r>
              <a:rPr lang="ru" sz="1400"/>
              <a:t> of natural resources, such as rivers and forests, is an important issue of our time. </a:t>
            </a:r>
            <a:endParaRPr sz="1400"/>
          </a:p>
          <a:p>
            <a:pPr indent="-317500" lvl="0" marL="457200" rtl="0" algn="l">
              <a:spcBef>
                <a:spcPts val="0"/>
              </a:spcBef>
              <a:spcAft>
                <a:spcPts val="0"/>
              </a:spcAft>
              <a:buSzPts val="1400"/>
              <a:buAutoNum type="arabicPeriod"/>
            </a:pPr>
            <a:r>
              <a:rPr lang="ru" sz="1400"/>
              <a:t>When the temperature dropped, </a:t>
            </a:r>
            <a:r>
              <a:rPr b="1" lang="ru" sz="1400"/>
              <a:t>vapor</a:t>
            </a:r>
            <a:r>
              <a:rPr lang="ru" sz="1400"/>
              <a:t> accumulated on the inside of the window. </a:t>
            </a:r>
            <a:endParaRPr sz="1400"/>
          </a:p>
          <a:p>
            <a:pPr indent="-317500" lvl="0" marL="457200" rtl="0" algn="l">
              <a:spcBef>
                <a:spcPts val="0"/>
              </a:spcBef>
              <a:spcAft>
                <a:spcPts val="0"/>
              </a:spcAft>
              <a:buSzPts val="1400"/>
              <a:buAutoNum type="arabicPeriod"/>
            </a:pPr>
            <a:r>
              <a:rPr lang="ru" sz="1400"/>
              <a:t>Pasteur’s germ theory proved to be </a:t>
            </a:r>
            <a:r>
              <a:rPr b="1" lang="ru" sz="1400"/>
              <a:t>valid</a:t>
            </a:r>
            <a:r>
              <a:rPr lang="ru" sz="1400"/>
              <a:t> and was a major breakthrough in the history of medicine. </a:t>
            </a:r>
            <a:endParaRPr sz="1400"/>
          </a:p>
          <a:p>
            <a:pPr indent="-317500" lvl="0" marL="457200" rtl="0" algn="l">
              <a:spcBef>
                <a:spcPts val="0"/>
              </a:spcBef>
              <a:spcAft>
                <a:spcPts val="0"/>
              </a:spcAft>
              <a:buSzPts val="1400"/>
              <a:buAutoNum type="arabicPeriod"/>
            </a:pPr>
            <a:r>
              <a:rPr lang="ru" sz="1400"/>
              <a:t>When the bottle was uncapped, all the pressure inside was </a:t>
            </a:r>
            <a:r>
              <a:rPr b="1" lang="ru" sz="1400"/>
              <a:t>released.</a:t>
            </a:r>
            <a:r>
              <a:rPr lang="ru" sz="1400"/>
              <a:t> </a:t>
            </a:r>
            <a:endParaRPr sz="1400"/>
          </a:p>
          <a:p>
            <a:pPr indent="-317500" lvl="0" marL="457200" rtl="0" algn="l">
              <a:spcBef>
                <a:spcPts val="0"/>
              </a:spcBef>
              <a:spcAft>
                <a:spcPts val="0"/>
              </a:spcAft>
              <a:buSzPts val="1400"/>
              <a:buAutoNum type="arabicPeriod"/>
            </a:pPr>
            <a:r>
              <a:rPr lang="ru" sz="1400"/>
              <a:t>Energy is released by the </a:t>
            </a:r>
            <a:r>
              <a:rPr b="1" lang="ru" sz="1400"/>
              <a:t>fission</a:t>
            </a:r>
            <a:r>
              <a:rPr lang="ru" sz="1400"/>
              <a:t> of atomic nuclei</a:t>
            </a:r>
            <a:endParaRPr sz="1400"/>
          </a:p>
          <a:p>
            <a:pPr indent="-317500" lvl="0" marL="457200" rtl="0" algn="l">
              <a:spcBef>
                <a:spcPts val="0"/>
              </a:spcBef>
              <a:spcAft>
                <a:spcPts val="0"/>
              </a:spcAft>
              <a:buSzPts val="1400"/>
              <a:buAutoNum type="arabicPeriod"/>
            </a:pPr>
            <a:r>
              <a:rPr lang="ru" sz="1400"/>
              <a:t>The cold on top of the mountain got more </a:t>
            </a:r>
            <a:r>
              <a:rPr b="1" lang="ru" sz="1400"/>
              <a:t>intense</a:t>
            </a:r>
            <a:r>
              <a:rPr lang="ru" sz="1400"/>
              <a:t> later in the evening. </a:t>
            </a:r>
            <a:endParaRPr sz="1400"/>
          </a:p>
          <a:p>
            <a:pPr indent="-317500" lvl="0" marL="457200" rtl="0" algn="l">
              <a:spcBef>
                <a:spcPts val="0"/>
              </a:spcBef>
              <a:spcAft>
                <a:spcPts val="0"/>
              </a:spcAft>
              <a:buSzPts val="1400"/>
              <a:buAutoNum type="arabicPeriod"/>
            </a:pPr>
            <a:r>
              <a:rPr lang="ru" sz="1400"/>
              <a:t>An alloy is a </a:t>
            </a:r>
            <a:r>
              <a:rPr b="1" lang="ru" sz="1400"/>
              <a:t>fusion</a:t>
            </a:r>
            <a:r>
              <a:rPr lang="ru" sz="1400"/>
              <a:t> of two or more metals that makes a stronger metal.   </a:t>
            </a:r>
            <a:endParaRPr sz="1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Homework</a:t>
            </a:r>
            <a:endParaRPr/>
          </a:p>
          <a:p>
            <a:pPr indent="0" lvl="0" marL="0" rtl="0" algn="l">
              <a:spcBef>
                <a:spcPts val="0"/>
              </a:spcBef>
              <a:spcAft>
                <a:spcPts val="0"/>
              </a:spcAft>
              <a:buNone/>
            </a:pPr>
            <a:r>
              <a:t/>
            </a:r>
            <a:endParaRPr/>
          </a:p>
        </p:txBody>
      </p:sp>
      <p:sp>
        <p:nvSpPr>
          <p:cNvPr id="275" name="Google Shape;275;p4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ru"/>
              <a:t>New vocabulary (find collocations)</a:t>
            </a:r>
            <a:endParaRPr/>
          </a:p>
          <a:p>
            <a:pPr indent="-342900" lvl="0" marL="457200" rtl="0" algn="l">
              <a:spcBef>
                <a:spcPts val="0"/>
              </a:spcBef>
              <a:spcAft>
                <a:spcPts val="0"/>
              </a:spcAft>
              <a:buSzPts val="1800"/>
              <a:buAutoNum type="arabicPeriod"/>
            </a:pPr>
            <a:r>
              <a:rPr lang="ru"/>
              <a:t>Read the text; answer the questions</a:t>
            </a:r>
            <a:endParaRPr/>
          </a:p>
          <a:p>
            <a:pPr indent="-342900" lvl="0" marL="457200" rtl="0" algn="l">
              <a:spcBef>
                <a:spcPts val="0"/>
              </a:spcBef>
              <a:spcAft>
                <a:spcPts val="0"/>
              </a:spcAft>
              <a:buSzPts val="1800"/>
              <a:buAutoNum type="arabicPeriod"/>
            </a:pPr>
            <a:r>
              <a:rPr lang="ru"/>
              <a:t>Watch the energy video </a:t>
            </a:r>
            <a:endParaRPr/>
          </a:p>
          <a:p>
            <a:pPr indent="-342900" lvl="0" marL="457200" rtl="0" algn="l">
              <a:spcBef>
                <a:spcPts val="0"/>
              </a:spcBef>
              <a:spcAft>
                <a:spcPts val="0"/>
              </a:spcAft>
              <a:buSzPts val="1800"/>
              <a:buAutoNum type="arabicPeriod"/>
            </a:pPr>
            <a:r>
              <a:rPr lang="ru"/>
              <a:t>Complete the grammar </a:t>
            </a:r>
            <a:r>
              <a:rPr lang="ru"/>
              <a:t>exercise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8"/>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ru" sz="6000"/>
              <a:t>THANK YOU</a:t>
            </a:r>
            <a:endParaRPr sz="6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Defining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8" name="Google Shape;78;p16"/>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ru"/>
              <a:t>to explain something;</a:t>
            </a:r>
            <a:endParaRPr/>
          </a:p>
          <a:p>
            <a:pPr indent="-342900" lvl="0" marL="457200" rtl="0" algn="l">
              <a:spcBef>
                <a:spcPts val="0"/>
              </a:spcBef>
              <a:spcAft>
                <a:spcPts val="0"/>
              </a:spcAft>
              <a:buSzPts val="1800"/>
              <a:buChar char="●"/>
            </a:pPr>
            <a:r>
              <a:rPr lang="ru"/>
              <a:t>to say the meaning of something;</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rPr i="1" lang="ru"/>
              <a:t>Scientists must make sure they are understood by other researchers.  Misunderstandings occur when there are different concepts of what is being discussed.  </a:t>
            </a:r>
            <a:endParaRPr i="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108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Giving a </a:t>
            </a:r>
            <a:r>
              <a:rPr lang="ru">
                <a:solidFill>
                  <a:srgbClr val="FF0000"/>
                </a:solidFill>
              </a:rPr>
              <a:t>precise definitions</a:t>
            </a:r>
            <a:r>
              <a:rPr lang="ru"/>
              <a:t> of substances, concepts, processes and ideas.  </a:t>
            </a:r>
            <a:endParaRPr/>
          </a:p>
        </p:txBody>
      </p:sp>
      <p:sp>
        <p:nvSpPr>
          <p:cNvPr id="84" name="Google Shape;84;p17"/>
          <p:cNvSpPr txBox="1"/>
          <p:nvPr>
            <p:ph idx="1" type="body"/>
          </p:nvPr>
        </p:nvSpPr>
        <p:spPr>
          <a:xfrm>
            <a:off x="311700" y="1799475"/>
            <a:ext cx="8520600" cy="2769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ru">
                <a:latin typeface="Georgia"/>
                <a:ea typeface="Georgia"/>
                <a:cs typeface="Georgia"/>
                <a:sym typeface="Georgia"/>
              </a:rPr>
              <a:t>The Greek philosopher Plato once defined </a:t>
            </a:r>
            <a:endParaRPr>
              <a:latin typeface="Georgia"/>
              <a:ea typeface="Georgia"/>
              <a:cs typeface="Georgia"/>
              <a:sym typeface="Georgia"/>
            </a:endParaRPr>
          </a:p>
          <a:p>
            <a:pPr indent="0" lvl="0" marL="0" rtl="0" algn="l">
              <a:lnSpc>
                <a:spcPct val="100000"/>
              </a:lnSpc>
              <a:spcBef>
                <a:spcPts val="1600"/>
              </a:spcBef>
              <a:spcAft>
                <a:spcPts val="0"/>
              </a:spcAft>
              <a:buNone/>
            </a:pPr>
            <a:r>
              <a:rPr lang="ru">
                <a:latin typeface="Georgia"/>
                <a:ea typeface="Georgia"/>
                <a:cs typeface="Georgia"/>
                <a:sym typeface="Georgia"/>
              </a:rPr>
              <a:t>man as a two-legged (biped) creature that has </a:t>
            </a:r>
            <a:endParaRPr>
              <a:latin typeface="Georgia"/>
              <a:ea typeface="Georgia"/>
              <a:cs typeface="Georgia"/>
              <a:sym typeface="Georgia"/>
            </a:endParaRPr>
          </a:p>
          <a:p>
            <a:pPr indent="0" lvl="0" marL="0" rtl="0" algn="l">
              <a:lnSpc>
                <a:spcPct val="100000"/>
              </a:lnSpc>
              <a:spcBef>
                <a:spcPts val="1600"/>
              </a:spcBef>
              <a:spcAft>
                <a:spcPts val="0"/>
              </a:spcAft>
              <a:buNone/>
            </a:pPr>
            <a:r>
              <a:rPr lang="ru">
                <a:latin typeface="Georgia"/>
                <a:ea typeface="Georgia"/>
                <a:cs typeface="Georgia"/>
                <a:sym typeface="Georgia"/>
              </a:rPr>
              <a:t>no feathers.  His critic Diogenes left the room</a:t>
            </a:r>
            <a:endParaRPr>
              <a:latin typeface="Georgia"/>
              <a:ea typeface="Georgia"/>
              <a:cs typeface="Georgia"/>
              <a:sym typeface="Georgia"/>
            </a:endParaRPr>
          </a:p>
          <a:p>
            <a:pPr indent="0" lvl="0" marL="0" rtl="0" algn="l">
              <a:lnSpc>
                <a:spcPct val="100000"/>
              </a:lnSpc>
              <a:spcBef>
                <a:spcPts val="1600"/>
              </a:spcBef>
              <a:spcAft>
                <a:spcPts val="0"/>
              </a:spcAft>
              <a:buNone/>
            </a:pPr>
            <a:r>
              <a:rPr lang="ru">
                <a:latin typeface="Georgia"/>
                <a:ea typeface="Georgia"/>
                <a:cs typeface="Georgia"/>
                <a:sym typeface="Georgia"/>
              </a:rPr>
              <a:t>and brought back a plucked chicken, declaring, </a:t>
            </a:r>
            <a:endParaRPr>
              <a:latin typeface="Georgia"/>
              <a:ea typeface="Georgia"/>
              <a:cs typeface="Georgia"/>
              <a:sym typeface="Georgia"/>
            </a:endParaRPr>
          </a:p>
          <a:p>
            <a:pPr indent="0" lvl="0" marL="0" rtl="0" algn="l">
              <a:lnSpc>
                <a:spcPct val="100000"/>
              </a:lnSpc>
              <a:spcBef>
                <a:spcPts val="1600"/>
              </a:spcBef>
              <a:spcAft>
                <a:spcPts val="0"/>
              </a:spcAft>
              <a:buNone/>
            </a:pPr>
            <a:r>
              <a:rPr lang="ru">
                <a:latin typeface="Georgia"/>
                <a:ea typeface="Georgia"/>
                <a:cs typeface="Georgia"/>
                <a:sym typeface="Georgia"/>
              </a:rPr>
              <a:t>“Here is Plato’s man!”</a:t>
            </a:r>
            <a:endParaRPr>
              <a:latin typeface="Georgia"/>
              <a:ea typeface="Georgia"/>
              <a:cs typeface="Georgia"/>
              <a:sym typeface="Georgia"/>
            </a:endParaRPr>
          </a:p>
          <a:p>
            <a:pPr indent="0" lvl="0" marL="5943600" rtl="0" algn="l">
              <a:spcBef>
                <a:spcPts val="1600"/>
              </a:spcBef>
              <a:spcAft>
                <a:spcPts val="1600"/>
              </a:spcAft>
              <a:buNone/>
            </a:pPr>
            <a:r>
              <a:t/>
            </a:r>
            <a:endParaRPr sz="800"/>
          </a:p>
        </p:txBody>
      </p:sp>
      <p:pic>
        <p:nvPicPr>
          <p:cNvPr id="85" name="Google Shape;85;p17"/>
          <p:cNvPicPr preferRelativeResize="0"/>
          <p:nvPr/>
        </p:nvPicPr>
        <p:blipFill>
          <a:blip r:embed="rId3">
            <a:alphaModFix/>
          </a:blip>
          <a:stretch>
            <a:fillRect/>
          </a:stretch>
        </p:blipFill>
        <p:spPr>
          <a:xfrm>
            <a:off x="6678025" y="2129575"/>
            <a:ext cx="1799475" cy="185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Definition answers the question</a:t>
            </a:r>
            <a:endParaRPr/>
          </a:p>
        </p:txBody>
      </p:sp>
      <p:sp>
        <p:nvSpPr>
          <p:cNvPr id="91" name="Google Shape;91;p18"/>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6000">
              <a:solidFill>
                <a:srgbClr val="FF0000"/>
              </a:solidFill>
            </a:endParaRPr>
          </a:p>
          <a:p>
            <a:pPr indent="0" lvl="0" marL="0" rtl="0" algn="ctr">
              <a:spcBef>
                <a:spcPts val="1600"/>
              </a:spcBef>
              <a:spcAft>
                <a:spcPts val="1600"/>
              </a:spcAft>
              <a:buNone/>
            </a:pPr>
            <a:r>
              <a:rPr lang="ru" sz="7200">
                <a:solidFill>
                  <a:srgbClr val="FF0000"/>
                </a:solidFill>
              </a:rPr>
              <a:t>WHAT IS IT?</a:t>
            </a:r>
            <a:endParaRPr sz="72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ru"/>
              <a:t>Good definition should include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Good definition should include </a:t>
            </a:r>
            <a:r>
              <a:rPr lang="ru"/>
              <a:t>the</a:t>
            </a:r>
            <a:r>
              <a:rPr lang="ru">
                <a:solidFill>
                  <a:srgbClr val="FF0000"/>
                </a:solidFill>
              </a:rPr>
              <a:t> general classification</a:t>
            </a:r>
            <a:r>
              <a:rPr lang="ru"/>
              <a:t> of a term </a:t>
            </a:r>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Good definition should include the</a:t>
            </a:r>
            <a:r>
              <a:rPr lang="ru">
                <a:solidFill>
                  <a:srgbClr val="FF0000"/>
                </a:solidFill>
              </a:rPr>
              <a:t> general classification</a:t>
            </a:r>
            <a:r>
              <a:rPr lang="ru"/>
              <a:t> of a term </a:t>
            </a:r>
            <a:endParaRPr/>
          </a:p>
          <a:p>
            <a:pPr indent="457200" lvl="0" marL="3200400" rtl="0" algn="l">
              <a:spcBef>
                <a:spcPts val="1600"/>
              </a:spcBef>
              <a:spcAft>
                <a:spcPts val="0"/>
              </a:spcAft>
              <a:buNone/>
            </a:pPr>
            <a:r>
              <a:rPr lang="ru" sz="3000"/>
              <a:t>+</a:t>
            </a:r>
            <a:endParaRPr sz="3000"/>
          </a:p>
          <a:p>
            <a:pPr indent="0" lvl="0" marL="0" rtl="0" algn="l">
              <a:spcBef>
                <a:spcPts val="1600"/>
              </a:spcBef>
              <a:spcAft>
                <a:spcPts val="0"/>
              </a:spcAft>
              <a:buNone/>
            </a:pPr>
            <a:r>
              <a:t/>
            </a:r>
            <a:endParaRPr sz="3000"/>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